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Open Sauce" charset="1" panose="00000500000000000000"/>
      <p:regular r:id="rId21"/>
    </p:embeddedFont>
    <p:embeddedFont>
      <p:font typeface="Open Sauce Bold" charset="1" panose="00000800000000000000"/>
      <p:regular r:id="rId22"/>
    </p:embeddedFont>
    <p:embeddedFont>
      <p:font typeface="Open Sauce Italics" charset="1" panose="00000500000000000000"/>
      <p:regular r:id="rId23"/>
    </p:embeddedFont>
    <p:embeddedFont>
      <p:font typeface="Open Sauce Bold Italics" charset="1" panose="00000800000000000000"/>
      <p:regular r:id="rId24"/>
    </p:embeddedFont>
    <p:embeddedFont>
      <p:font typeface="Open Sauce Light" charset="1" panose="00000400000000000000"/>
      <p:regular r:id="rId25"/>
    </p:embeddedFont>
    <p:embeddedFont>
      <p:font typeface="Open Sauce Light Italics" charset="1" panose="00000400000000000000"/>
      <p:regular r:id="rId26"/>
    </p:embeddedFont>
    <p:embeddedFont>
      <p:font typeface="Open Sauce Medium" charset="1" panose="00000600000000000000"/>
      <p:regular r:id="rId27"/>
    </p:embeddedFont>
    <p:embeddedFont>
      <p:font typeface="Open Sauce Medium Italics" charset="1" panose="00000600000000000000"/>
      <p:regular r:id="rId28"/>
    </p:embeddedFont>
    <p:embeddedFont>
      <p:font typeface="Open Sauce Semi-Bold" charset="1" panose="00000700000000000000"/>
      <p:regular r:id="rId29"/>
    </p:embeddedFont>
    <p:embeddedFont>
      <p:font typeface="Open Sauce Semi-Bold Italics" charset="1" panose="00000700000000000000"/>
      <p:regular r:id="rId30"/>
    </p:embeddedFont>
    <p:embeddedFont>
      <p:font typeface="Open Sauce Heavy" charset="1" panose="00000A00000000000000"/>
      <p:regular r:id="rId31"/>
    </p:embeddedFont>
    <p:embeddedFont>
      <p:font typeface="Open Sauce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6.jpe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.pn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1952426"/>
            <a:ext cx="11521798" cy="5458688"/>
            <a:chOff x="0" y="0"/>
            <a:chExt cx="2225047" cy="1054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5047" cy="1054161"/>
            </a:xfrm>
            <a:custGeom>
              <a:avLst/>
              <a:gdLst/>
              <a:ahLst/>
              <a:cxnLst/>
              <a:rect r="r" b="b" t="t" l="l"/>
              <a:pathLst>
                <a:path h="1054161" w="2225047">
                  <a:moveTo>
                    <a:pt x="0" y="0"/>
                  </a:moveTo>
                  <a:lnTo>
                    <a:pt x="2225047" y="0"/>
                  </a:lnTo>
                  <a:lnTo>
                    <a:pt x="2225047" y="1054161"/>
                  </a:lnTo>
                  <a:lnTo>
                    <a:pt x="0" y="10541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01836" y="4562475"/>
            <a:ext cx="6590819" cy="25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3717" spc="364">
                <a:solidFill>
                  <a:srgbClr val="231F20"/>
                </a:solidFill>
                <a:latin typeface="Oswald Bold"/>
              </a:rPr>
              <a:t>DISASTER RECOVERY WITH IBM CLOUD VIRTUAL SERVERS</a:t>
            </a:r>
          </a:p>
          <a:p>
            <a:pPr algn="ctr">
              <a:lnSpc>
                <a:spcPts val="513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089592" y="2620916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"/>
              </a:rPr>
              <a:t>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574947"/>
            <a:ext cx="10723535" cy="3286780"/>
            <a:chOff x="0" y="0"/>
            <a:chExt cx="4108650" cy="12593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08650" cy="1259308"/>
            </a:xfrm>
            <a:custGeom>
              <a:avLst/>
              <a:gdLst/>
              <a:ahLst/>
              <a:cxnLst/>
              <a:rect r="r" b="b" t="t" l="l"/>
              <a:pathLst>
                <a:path h="1259308" w="4108650">
                  <a:moveTo>
                    <a:pt x="0" y="0"/>
                  </a:moveTo>
                  <a:lnTo>
                    <a:pt x="4108650" y="0"/>
                  </a:lnTo>
                  <a:lnTo>
                    <a:pt x="4108650" y="1259308"/>
                  </a:lnTo>
                  <a:lnTo>
                    <a:pt x="0" y="1259308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3867" y="3589336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6357027"/>
            <a:ext cx="10723535" cy="2391499"/>
            <a:chOff x="0" y="0"/>
            <a:chExt cx="4108650" cy="9162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08650" cy="916287"/>
            </a:xfrm>
            <a:custGeom>
              <a:avLst/>
              <a:gdLst/>
              <a:ahLst/>
              <a:cxnLst/>
              <a:rect r="r" b="b" t="t" l="l"/>
              <a:pathLst>
                <a:path h="916287" w="4108650">
                  <a:moveTo>
                    <a:pt x="0" y="0"/>
                  </a:moveTo>
                  <a:lnTo>
                    <a:pt x="4108650" y="0"/>
                  </a:lnTo>
                  <a:lnTo>
                    <a:pt x="4108650" y="916287"/>
                  </a:lnTo>
                  <a:lnTo>
                    <a:pt x="0" y="916287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61060" y="7341318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52583" y="6942085"/>
            <a:ext cx="7132181" cy="152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Creating a Project That's Resolve the Disaster And recover that Situation Easily .</a:t>
            </a:r>
          </a:p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Create a disaster recovery plan for an on-premises virtual machine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99931" y="3090660"/>
            <a:ext cx="6102533" cy="3708868"/>
          </a:xfrm>
          <a:custGeom>
            <a:avLst/>
            <a:gdLst/>
            <a:ahLst/>
            <a:cxnLst/>
            <a:rect r="r" b="b" t="t" l="l"/>
            <a:pathLst>
              <a:path h="3708868" w="6102533">
                <a:moveTo>
                  <a:pt x="0" y="0"/>
                </a:moveTo>
                <a:lnTo>
                  <a:pt x="6102533" y="0"/>
                </a:lnTo>
                <a:lnTo>
                  <a:pt x="6102533" y="3708868"/>
                </a:lnTo>
                <a:lnTo>
                  <a:pt x="0" y="3708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36" r="0" b="-263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20749"/>
            <a:ext cx="5626518" cy="128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49"/>
              </a:lnSpc>
            </a:pPr>
            <a:r>
              <a:rPr lang="en-US" sz="7572" spc="742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67298" y="2862477"/>
            <a:ext cx="8927858" cy="266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 Safeguard business operations with IBM Cloud Virtual Servers. Create a disaster recovery plan for an on-premises virtual machine, ensuring continuity in unforeseen events. Test and validate the recovery process to guarantee minimal downtime. Become the guardian of business continuity, securing the future of your organization!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0800" y="2596935"/>
            <a:ext cx="1859975" cy="4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2956" spc="289">
                <a:solidFill>
                  <a:srgbClr val="231F20"/>
                </a:solidFill>
                <a:latin typeface="Oswald Bold"/>
              </a:rPr>
              <a:t>Problem: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2204" y="6528853"/>
            <a:ext cx="1859975" cy="4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2956" spc="289">
                <a:solidFill>
                  <a:srgbClr val="231F20"/>
                </a:solidFill>
                <a:latin typeface="Oswald Bold"/>
              </a:rPr>
              <a:t>Solution: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3213821"/>
            <a:ext cx="4031889" cy="640088"/>
            <a:chOff x="0" y="0"/>
            <a:chExt cx="1061897" cy="168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1897" cy="168583"/>
            </a:xfrm>
            <a:custGeom>
              <a:avLst/>
              <a:gdLst/>
              <a:ahLst/>
              <a:cxnLst/>
              <a:rect r="r" b="b" t="t" l="l"/>
              <a:pathLst>
                <a:path h="168583" w="1061897">
                  <a:moveTo>
                    <a:pt x="0" y="0"/>
                  </a:moveTo>
                  <a:lnTo>
                    <a:pt x="1061897" y="0"/>
                  </a:lnTo>
                  <a:lnTo>
                    <a:pt x="1061897" y="168583"/>
                  </a:lnTo>
                  <a:lnTo>
                    <a:pt x="0" y="16858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Problem Statement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654233"/>
            <a:ext cx="11552977" cy="116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PROBLEMS AND RESOLVING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718" y="3914357"/>
            <a:ext cx="3360904" cy="342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4050" indent="-217025" lvl="1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Safeguard business operations with IBM Cloud Virtual Servers.</a:t>
            </a:r>
          </a:p>
          <a:p>
            <a:pPr algn="ctr" marL="434050" indent="-217025" lvl="1">
              <a:lnSpc>
                <a:spcPts val="2774"/>
              </a:lnSpc>
              <a:buFont typeface="Arial"/>
              <a:buChar char="•"/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Test and validate the recovery process to guarantee minimal downtime.</a:t>
            </a:r>
          </a:p>
          <a:p>
            <a:pPr algn="ctr">
              <a:lnSpc>
                <a:spcPts val="2774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7194770" y="2641612"/>
            <a:ext cx="3474003" cy="636748"/>
            <a:chOff x="0" y="0"/>
            <a:chExt cx="914964" cy="1677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67703"/>
            </a:xfrm>
            <a:custGeom>
              <a:avLst/>
              <a:gdLst/>
              <a:ahLst/>
              <a:cxnLst/>
              <a:rect r="r" b="b" t="t" l="l"/>
              <a:pathLst>
                <a:path h="16770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"/>
                </a:rPr>
                <a:t>Solution Solution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53747" y="3206190"/>
            <a:ext cx="4363301" cy="647719"/>
            <a:chOff x="0" y="0"/>
            <a:chExt cx="1149182" cy="1705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49182" cy="170593"/>
            </a:xfrm>
            <a:custGeom>
              <a:avLst/>
              <a:gdLst/>
              <a:ahLst/>
              <a:cxnLst/>
              <a:rect r="r" b="b" t="t" l="l"/>
              <a:pathLst>
                <a:path h="170593" w="1149182">
                  <a:moveTo>
                    <a:pt x="0" y="0"/>
                  </a:moveTo>
                  <a:lnTo>
                    <a:pt x="1149182" y="0"/>
                  </a:lnTo>
                  <a:lnTo>
                    <a:pt x="1149182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Functions Automation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016556" y="3842870"/>
            <a:ext cx="6254887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</a:rPr>
              <a:t>Create a disaster recovery plan for an on-premises virtual machine.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</a:rPr>
              <a:t>Ensure continuity in unforeseen events.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69357" y="4063459"/>
            <a:ext cx="4332080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</a:rPr>
              <a:t>Create a disaster recovery plan for an on-premises virtual machine.</a:t>
            </a:r>
          </a:p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Open Sauce"/>
              </a:rPr>
              <a:t>Ensure continuity in unforeseen events.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5433" y="2525620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81100" y="6029698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543433" y="5779157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80201" y="4021787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808632"/>
            <a:ext cx="2576799" cy="37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</a:pPr>
            <a:r>
              <a:rPr lang="en-US" sz="2227" spc="218">
                <a:solidFill>
                  <a:srgbClr val="231F20"/>
                </a:solidFill>
                <a:latin typeface="DM Sans Bold"/>
              </a:rPr>
              <a:t>INTRODUCTION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184193" y="2525620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947425" y="5798207"/>
            <a:ext cx="501082" cy="5010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184193" y="3951583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592739" y="2525620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375904" y="5760107"/>
            <a:ext cx="501082" cy="5010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708014" y="3819795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237662" y="2595825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000894" y="5760107"/>
            <a:ext cx="501082" cy="50108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305496" y="3951583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84193" y="6498301"/>
            <a:ext cx="2131402" cy="1603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321" spc="227">
                <a:solidFill>
                  <a:srgbClr val="231F20"/>
                </a:solidFill>
                <a:latin typeface="DM Sans Bold"/>
              </a:rPr>
              <a:t>WHY DISASTER RECOVERY IS CRUCIAL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63989" y="6498301"/>
            <a:ext cx="2131617" cy="149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64" spc="212">
                <a:solidFill>
                  <a:srgbClr val="231F20"/>
                </a:solidFill>
                <a:latin typeface="DM Sans Bold"/>
              </a:rPr>
              <a:t>IBM CLOUD VIRTUAL SERVERS OVERVIEWN: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70526" y="6498301"/>
            <a:ext cx="2307423" cy="38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2273" spc="222">
                <a:solidFill>
                  <a:srgbClr val="231F20"/>
                </a:solidFill>
                <a:latin typeface="DM Sans Bold"/>
              </a:rPr>
              <a:t>CONCLUSION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10799999">
            <a:off x="-5055871" y="-7252581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555472" y="404868"/>
            <a:ext cx="3077874" cy="102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73"/>
              </a:lnSpc>
            </a:pPr>
            <a:r>
              <a:rPr lang="en-US" sz="6067" spc="594">
                <a:solidFill>
                  <a:srgbClr val="231F20"/>
                </a:solidFill>
                <a:latin typeface="Oswald Bold"/>
              </a:rPr>
              <a:t>AGENDA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69828" y="6498301"/>
            <a:ext cx="2163213" cy="196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2273" spc="222">
                <a:solidFill>
                  <a:srgbClr val="231F20"/>
                </a:solidFill>
                <a:latin typeface="DM Sans Bold"/>
              </a:rPr>
              <a:t>STEPS TO CREATE A DISASTER RECOVERY PLAN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07263" y="6408873"/>
            <a:ext cx="2163213" cy="117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2273" spc="222">
                <a:solidFill>
                  <a:srgbClr val="231F20"/>
                </a:solidFill>
                <a:latin typeface="DM Sans Bold"/>
              </a:rPr>
              <a:t>TESTING AND VALIDATION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695057" y="5798207"/>
            <a:ext cx="501082" cy="50108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923156" y="5760107"/>
            <a:ext cx="501082" cy="50108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1931825" y="2595825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159924" y="2595825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1931825" y="4021787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59924" y="415261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19320" y="979844"/>
            <a:ext cx="9101113" cy="181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5"/>
              </a:lnSpc>
            </a:pPr>
            <a:r>
              <a:rPr lang="en-US" sz="5293" spc="518">
                <a:solidFill>
                  <a:srgbClr val="231F20"/>
                </a:solidFill>
                <a:latin typeface="Oswald Bold"/>
              </a:rPr>
              <a:t>WHY DISASTER RECOVERY IS CRUCIAL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50954" y="417432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50954" y="535542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0954" y="767523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4704" y="4145747"/>
            <a:ext cx="5790503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IMPORTANCE OF DISASTER RECOVERY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51641" y="546047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COST OF DOWNTIME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51641" y="6598008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REGULATORY COMPLIANCE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51641" y="778028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BUSINESS REPUTATION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58383" y="5197370"/>
            <a:ext cx="463648" cy="46364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53577" y="7025093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98127" y="5095875"/>
            <a:ext cx="9610936" cy="55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0"/>
              </a:lnSpc>
              <a:spcBef>
                <a:spcPct val="0"/>
              </a:spcBef>
            </a:pPr>
            <a:r>
              <a:rPr lang="en-US" sz="3210" spc="314">
                <a:solidFill>
                  <a:srgbClr val="231F20"/>
                </a:solidFill>
                <a:latin typeface="Montserrat Light Bold"/>
              </a:rPr>
              <a:t>What are IBM Cloud Virtual Servers?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98127" y="6125520"/>
            <a:ext cx="6162107" cy="1929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8875" indent="-299437" lvl="1">
              <a:lnSpc>
                <a:spcPts val="3827"/>
              </a:lnSpc>
              <a:buFont typeface="Arial"/>
              <a:buChar char="•"/>
            </a:pPr>
            <a:r>
              <a:rPr lang="en-US" sz="2773" spc="271">
                <a:solidFill>
                  <a:srgbClr val="231F20"/>
                </a:solidFill>
                <a:latin typeface="Montserrat Light"/>
              </a:rPr>
              <a:t>Key Features and Benefits</a:t>
            </a:r>
          </a:p>
          <a:p>
            <a:pPr marL="598875" indent="-299437" lvl="1">
              <a:lnSpc>
                <a:spcPts val="3827"/>
              </a:lnSpc>
              <a:buFont typeface="Arial"/>
              <a:buChar char="•"/>
            </a:pPr>
            <a:r>
              <a:rPr lang="en-US" sz="2773" spc="271">
                <a:solidFill>
                  <a:srgbClr val="231F20"/>
                </a:solidFill>
                <a:latin typeface="Montserrat Light"/>
              </a:rPr>
              <a:t>Scalability and Flexibility</a:t>
            </a:r>
          </a:p>
          <a:p>
            <a:pPr marL="598875" indent="-299437" lvl="1">
              <a:lnSpc>
                <a:spcPts val="3827"/>
              </a:lnSpc>
              <a:buFont typeface="Arial"/>
              <a:buChar char="•"/>
            </a:pPr>
            <a:r>
              <a:rPr lang="en-US" sz="2773" spc="271">
                <a:solidFill>
                  <a:srgbClr val="231F20"/>
                </a:solidFill>
                <a:latin typeface="Montserrat Light"/>
              </a:rPr>
              <a:t>Geographical Redundancy</a:t>
            </a:r>
          </a:p>
          <a:p>
            <a:pPr algn="l" marL="0" indent="0" lvl="0">
              <a:lnSpc>
                <a:spcPts val="3827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122031" y="1342959"/>
            <a:ext cx="7176889" cy="125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0"/>
              </a:lnSpc>
              <a:spcBef>
                <a:spcPct val="0"/>
              </a:spcBef>
            </a:pPr>
            <a:r>
              <a:rPr lang="en-US" sz="3630" spc="29">
                <a:solidFill>
                  <a:srgbClr val="FFFFFF"/>
                </a:solidFill>
                <a:latin typeface="Archivo Black"/>
              </a:rPr>
              <a:t> IBM CLOUD VIRTUAL SERVERS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6750" cy="1936750"/>
            </a:xfrm>
            <a:custGeom>
              <a:avLst/>
              <a:gdLst/>
              <a:ahLst/>
              <a:cxnLst/>
              <a:rect r="r" b="b" t="t" l="l"/>
              <a:pathLst>
                <a:path h="1936750" w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62959" y="1149472"/>
            <a:ext cx="6282888" cy="160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2"/>
              </a:lnSpc>
              <a:spcBef>
                <a:spcPct val="0"/>
              </a:spcBef>
            </a:pPr>
            <a:r>
              <a:rPr lang="en-US" sz="3081" spc="107">
                <a:solidFill>
                  <a:srgbClr val="010101"/>
                </a:solidFill>
                <a:latin typeface="Archivo Black"/>
              </a:rPr>
              <a:t>STEPS TO CREATE A DISASTER RECOVERY PLAN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541476" y="5292915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162976" y="5979047"/>
            <a:ext cx="155228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</a:rPr>
              <a:t>BORCELLE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4486118" y="8030286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632519" y="4364397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628887" y="7989290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541476" y="2268825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357344" y="4301671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451906" y="3749581"/>
            <a:ext cx="2246916" cy="3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Assessment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51906" y="4313510"/>
            <a:ext cx="2604781" cy="125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63063" indent="-131532" lvl="1">
              <a:lnSpc>
                <a:spcPts val="1705"/>
              </a:lnSpc>
              <a:buFont typeface="Arial"/>
              <a:buChar char="•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Identify critical on-premises virtual machines.</a:t>
            </a:r>
          </a:p>
          <a:p>
            <a:pPr algn="ctr" marL="263063" indent="-131532" lvl="1">
              <a:lnSpc>
                <a:spcPts val="1705"/>
              </a:lnSpc>
              <a:spcBef>
                <a:spcPct val="0"/>
              </a:spcBef>
              <a:buFont typeface="Arial"/>
              <a:buChar char="•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Determine Recovery Time Objective (RTO) and Recovery Point Objective (RPO).</a:t>
            </a:r>
          </a:p>
          <a:p>
            <a:pPr algn="ctr">
              <a:lnSpc>
                <a:spcPts val="1705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2126021" y="2762239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056687" y="3749581"/>
            <a:ext cx="3282981" cy="6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Select IBM Cloud Virtual Servers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601559" y="4501749"/>
            <a:ext cx="2677169" cy="104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63063" indent="-131532" lvl="1">
              <a:lnSpc>
                <a:spcPts val="1705"/>
              </a:lnSpc>
              <a:buFont typeface="Arial"/>
              <a:buChar char="•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Choose the appropriate virtual server configurations.</a:t>
            </a:r>
          </a:p>
          <a:p>
            <a:pPr algn="ctr" marL="263063" indent="-131532" lvl="1">
              <a:lnSpc>
                <a:spcPts val="1705"/>
              </a:lnSpc>
              <a:spcBef>
                <a:spcPct val="0"/>
              </a:spcBef>
              <a:buFont typeface="Arial"/>
              <a:buChar char="•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Ensure compatibility with your on-premises VMs.</a:t>
            </a:r>
          </a:p>
          <a:p>
            <a:pPr algn="ctr">
              <a:lnSpc>
                <a:spcPts val="1705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5180145" y="2811251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51906" y="7166933"/>
            <a:ext cx="2246916" cy="3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Data Replication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20134" y="7686352"/>
            <a:ext cx="3238595" cy="104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6127" indent="-175376" lvl="2">
              <a:lnSpc>
                <a:spcPts val="1705"/>
              </a:lnSpc>
              <a:buFont typeface="Arial"/>
              <a:buChar char="⚬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Establish data replication mechanisms.</a:t>
            </a:r>
          </a:p>
          <a:p>
            <a:pPr algn="ctr" marL="526127" indent="-175376" lvl="2">
              <a:lnSpc>
                <a:spcPts val="1705"/>
              </a:lnSpc>
              <a:buFont typeface="Arial"/>
              <a:buChar char="⚬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Synchronize data between on-premises and IBM Cloud</a:t>
            </a:r>
          </a:p>
          <a:p>
            <a:pPr algn="ctr">
              <a:lnSpc>
                <a:spcPts val="1705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2126021" y="6178036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058729" y="7166933"/>
            <a:ext cx="2246916" cy="3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Failover Strategy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058729" y="7802284"/>
            <a:ext cx="2246916" cy="83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63063" indent="-131532" lvl="1">
              <a:lnSpc>
                <a:spcPts val="1705"/>
              </a:lnSpc>
              <a:buFont typeface="Arial"/>
              <a:buChar char="•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Define a failover strategy.</a:t>
            </a:r>
          </a:p>
          <a:p>
            <a:pPr algn="ctr" marL="263063" indent="-131532" lvl="1">
              <a:lnSpc>
                <a:spcPts val="1705"/>
              </a:lnSpc>
              <a:spcBef>
                <a:spcPct val="0"/>
              </a:spcBef>
              <a:buFont typeface="Arial"/>
              <a:buChar char="•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Specify the conditions triggering a failover.</a:t>
            </a:r>
          </a:p>
          <a:p>
            <a:pPr algn="ctr">
              <a:lnSpc>
                <a:spcPts val="1705"/>
              </a:lnSpc>
              <a:spcBef>
                <a:spcPct val="0"/>
              </a:spcBef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4826332" y="6178036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667595" y="7142968"/>
            <a:ext cx="2246916" cy="6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Monitoring and Alerting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667595" y="7960715"/>
            <a:ext cx="2689748" cy="104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63063" indent="-131532" lvl="1">
              <a:lnSpc>
                <a:spcPts val="1705"/>
              </a:lnSpc>
              <a:buFont typeface="Arial"/>
              <a:buChar char="•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Implement real-time monitoring.</a:t>
            </a:r>
          </a:p>
          <a:p>
            <a:pPr algn="ctr" marL="263063" indent="-131532" lvl="1">
              <a:lnSpc>
                <a:spcPts val="1705"/>
              </a:lnSpc>
              <a:spcBef>
                <a:spcPct val="0"/>
              </a:spcBef>
              <a:buFont typeface="Arial"/>
              <a:buChar char="•"/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Set up alerting mechanisms for potential issues.</a:t>
            </a:r>
          </a:p>
          <a:p>
            <a:pPr algn="ctr">
              <a:lnSpc>
                <a:spcPts val="1705"/>
              </a:lnSpc>
              <a:spcBef>
                <a:spcPct val="0"/>
              </a:spcBef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7278728" y="6297982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23234" y="6347902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8" y="0"/>
                </a:lnTo>
                <a:lnTo>
                  <a:pt x="21273218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83751" y="4250998"/>
            <a:ext cx="4113179" cy="4733168"/>
            <a:chOff x="0" y="0"/>
            <a:chExt cx="1279723" cy="14726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472619"/>
            </a:xfrm>
            <a:custGeom>
              <a:avLst/>
              <a:gdLst/>
              <a:ahLst/>
              <a:cxnLst/>
              <a:rect r="r" b="b" t="t" l="l"/>
              <a:pathLst>
                <a:path h="1472619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472619"/>
                  </a:lnTo>
                  <a:lnTo>
                    <a:pt x="0" y="147261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83757" y="2479446"/>
            <a:ext cx="2049168" cy="2289519"/>
            <a:chOff x="0" y="0"/>
            <a:chExt cx="812800" cy="9081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908135"/>
            </a:xfrm>
            <a:custGeom>
              <a:avLst/>
              <a:gdLst/>
              <a:ahLst/>
              <a:cxnLst/>
              <a:rect r="r" b="b" t="t" l="l"/>
              <a:pathLst>
                <a:path h="908135" w="812800">
                  <a:moveTo>
                    <a:pt x="406400" y="0"/>
                  </a:moveTo>
                  <a:cubicBezTo>
                    <a:pt x="181951" y="0"/>
                    <a:pt x="0" y="203293"/>
                    <a:pt x="0" y="454067"/>
                  </a:cubicBezTo>
                  <a:cubicBezTo>
                    <a:pt x="0" y="704842"/>
                    <a:pt x="181951" y="908135"/>
                    <a:pt x="406400" y="908135"/>
                  </a:cubicBezTo>
                  <a:cubicBezTo>
                    <a:pt x="630849" y="908135"/>
                    <a:pt x="812800" y="704842"/>
                    <a:pt x="812800" y="454067"/>
                  </a:cubicBezTo>
                  <a:cubicBezTo>
                    <a:pt x="812800" y="20329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402490" y="2784306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83751" y="95037"/>
            <a:ext cx="8448606" cy="181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6"/>
              </a:lnSpc>
              <a:spcBef>
                <a:spcPct val="0"/>
              </a:spcBef>
            </a:pPr>
            <a:r>
              <a:rPr lang="en-US" sz="3497" spc="342">
                <a:solidFill>
                  <a:srgbClr val="231F20"/>
                </a:solidFill>
                <a:latin typeface="Oswald Bold"/>
              </a:rPr>
              <a:t> IBM CSTEPS TO CREATE A DISASTER RECOVERY PLANLOUD VIRTUAL SERVERS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65326" y="4740391"/>
            <a:ext cx="3750030" cy="218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3313" indent="-196656" lvl="1">
              <a:lnSpc>
                <a:spcPts val="2513"/>
              </a:lnSpc>
              <a:buFont typeface="Arial"/>
              <a:buChar char="•"/>
            </a:pPr>
            <a:r>
              <a:rPr lang="en-US" sz="1821" spc="178">
                <a:solidFill>
                  <a:srgbClr val="FFFBFB"/>
                </a:solidFill>
                <a:latin typeface="DM Sans"/>
              </a:rPr>
              <a:t>Importance of Testing</a:t>
            </a:r>
          </a:p>
          <a:p>
            <a:pPr marL="393313" indent="-196656" lvl="1">
              <a:lnSpc>
                <a:spcPts val="2513"/>
              </a:lnSpc>
              <a:buFont typeface="Arial"/>
              <a:buChar char="•"/>
            </a:pPr>
            <a:r>
              <a:rPr lang="en-US" sz="1821" spc="178">
                <a:solidFill>
                  <a:srgbClr val="FFFBFB"/>
                </a:solidFill>
                <a:latin typeface="DM Sans"/>
              </a:rPr>
              <a:t>Types </a:t>
            </a:r>
            <a:r>
              <a:rPr lang="en-US" sz="1821" spc="178">
                <a:solidFill>
                  <a:srgbClr val="FFFBFB"/>
                </a:solidFill>
                <a:latin typeface="DM Sans"/>
              </a:rPr>
              <a:t>of Testing</a:t>
            </a:r>
          </a:p>
          <a:p>
            <a:pPr marL="786625" indent="-262208" lvl="2">
              <a:lnSpc>
                <a:spcPts val="2513"/>
              </a:lnSpc>
              <a:buFont typeface="Arial"/>
              <a:buChar char="⚬"/>
            </a:pPr>
            <a:r>
              <a:rPr lang="en-US" sz="1821" spc="178">
                <a:solidFill>
                  <a:srgbClr val="FFFBFB"/>
                </a:solidFill>
                <a:latin typeface="DM Sans"/>
              </a:rPr>
              <a:t>Partial Failover</a:t>
            </a:r>
          </a:p>
          <a:p>
            <a:pPr marL="786625" indent="-262208" lvl="2">
              <a:lnSpc>
                <a:spcPts val="2513"/>
              </a:lnSpc>
              <a:buFont typeface="Arial"/>
              <a:buChar char="⚬"/>
            </a:pPr>
            <a:r>
              <a:rPr lang="en-US" sz="1821" spc="178">
                <a:solidFill>
                  <a:srgbClr val="FFFBFB"/>
                </a:solidFill>
                <a:latin typeface="DM Sans"/>
              </a:rPr>
              <a:t>Full Failover</a:t>
            </a:r>
          </a:p>
          <a:p>
            <a:pPr marL="393313" indent="-196656" lvl="1">
              <a:lnSpc>
                <a:spcPts val="2513"/>
              </a:lnSpc>
              <a:buFont typeface="Arial"/>
              <a:buChar char="•"/>
            </a:pPr>
            <a:r>
              <a:rPr lang="en-US" sz="1821" spc="178">
                <a:solidFill>
                  <a:srgbClr val="FFFBFB"/>
                </a:solidFill>
                <a:latin typeface="DM Sans"/>
              </a:rPr>
              <a:t>Scheduled Testing</a:t>
            </a:r>
          </a:p>
          <a:p>
            <a:pPr marL="393313" indent="-196656" lvl="1">
              <a:lnSpc>
                <a:spcPts val="2513"/>
              </a:lnSpc>
              <a:buFont typeface="Arial"/>
              <a:buChar char="•"/>
            </a:pPr>
            <a:r>
              <a:rPr lang="en-US" sz="1821" spc="178">
                <a:solidFill>
                  <a:srgbClr val="FFFBFB"/>
                </a:solidFill>
                <a:latin typeface="DM Sans"/>
              </a:rPr>
              <a:t>Documentation and Reporting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79836" y="7735146"/>
            <a:ext cx="2457010" cy="90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58"/>
              </a:lnSpc>
              <a:spcBef>
                <a:spcPct val="0"/>
              </a:spcBef>
            </a:pPr>
            <a:r>
              <a:rPr lang="en-US" sz="2650" spc="259">
                <a:solidFill>
                  <a:srgbClr val="FDFBFB"/>
                </a:solidFill>
                <a:latin typeface="Oswald Bold"/>
              </a:rPr>
              <a:t>TESTING AND VALIDATION1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828921" y="4355265"/>
            <a:ext cx="4113179" cy="4524634"/>
            <a:chOff x="0" y="0"/>
            <a:chExt cx="1279723" cy="14077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79723" cy="1407738"/>
            </a:xfrm>
            <a:custGeom>
              <a:avLst/>
              <a:gdLst/>
              <a:ahLst/>
              <a:cxnLst/>
              <a:rect r="r" b="b" t="t" l="l"/>
              <a:pathLst>
                <a:path h="1407738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407738"/>
                  </a:lnTo>
                  <a:lnTo>
                    <a:pt x="0" y="140773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82880" y="259131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417483" y="2753529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114199" y="4733309"/>
            <a:ext cx="3542623" cy="322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71950" indent="-185975" lvl="1">
              <a:lnSpc>
                <a:spcPts val="2377"/>
              </a:lnSpc>
              <a:buFont typeface="Arial"/>
              <a:buChar char="•"/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Recap of Key Points</a:t>
            </a:r>
          </a:p>
          <a:p>
            <a:pPr algn="ctr" marL="371950" indent="-185975" lvl="1">
              <a:lnSpc>
                <a:spcPts val="2377"/>
              </a:lnSpc>
              <a:buFont typeface="Arial"/>
              <a:buChar char="•"/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Benefi</a:t>
            </a:r>
            <a:r>
              <a:rPr lang="en-US" sz="1722" spc="168">
                <a:solidFill>
                  <a:srgbClr val="FFFBFB"/>
                </a:solidFill>
                <a:latin typeface="DM Sans"/>
              </a:rPr>
              <a:t>ts of Disaster Recovery with IBM Cloud Virtual Servers</a:t>
            </a:r>
          </a:p>
          <a:p>
            <a:pPr algn="ctr" marL="371950" indent="-185975" lvl="1">
              <a:lnSpc>
                <a:spcPts val="2377"/>
              </a:lnSpc>
              <a:buFont typeface="Arial"/>
              <a:buChar char="•"/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Ensure business continuity</a:t>
            </a:r>
          </a:p>
          <a:p>
            <a:pPr algn="ctr" marL="371950" indent="-185975" lvl="1">
              <a:lnSpc>
                <a:spcPts val="2377"/>
              </a:lnSpc>
              <a:buFont typeface="Arial"/>
              <a:buChar char="•"/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Minimize downtime and data loss</a:t>
            </a:r>
          </a:p>
          <a:p>
            <a:pPr algn="ctr" marL="371950" indent="-185975" lvl="1">
              <a:lnSpc>
                <a:spcPts val="2377"/>
              </a:lnSpc>
              <a:buFont typeface="Arial"/>
              <a:buChar char="•"/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Protect your organization's future</a:t>
            </a:r>
          </a:p>
          <a:p>
            <a:pPr algn="ctr">
              <a:lnSpc>
                <a:spcPts val="237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20018" y="8114861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3663" y="86677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6644" y="4422447"/>
            <a:ext cx="5515599" cy="4155938"/>
            <a:chOff x="0" y="0"/>
            <a:chExt cx="1512365" cy="1139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2365" cy="1139549"/>
            </a:xfrm>
            <a:custGeom>
              <a:avLst/>
              <a:gdLst/>
              <a:ahLst/>
              <a:cxnLst/>
              <a:rect r="r" b="b" t="t" l="l"/>
              <a:pathLst>
                <a:path h="1139549" w="1512365">
                  <a:moveTo>
                    <a:pt x="0" y="0"/>
                  </a:moveTo>
                  <a:lnTo>
                    <a:pt x="1512365" y="0"/>
                  </a:lnTo>
                  <a:lnTo>
                    <a:pt x="1512365" y="1139549"/>
                  </a:lnTo>
                  <a:lnTo>
                    <a:pt x="0" y="1139549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DFBFB"/>
                  </a:solidFill>
                  <a:latin typeface="Archivo Black"/>
                </a:rPr>
                <a:t>Arockia Antony Luvin.A      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DFBFB"/>
                  </a:solidFill>
                  <a:latin typeface="Archivo Black"/>
                </a:rPr>
                <a:t> Cape institute of technology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DFBFB"/>
                  </a:solidFill>
                  <a:latin typeface="Archivo Black"/>
                </a:rPr>
                <a:t>8925356605                          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DFBFB"/>
                  </a:solidFill>
                  <a:latin typeface="Archivo Black"/>
                </a:rPr>
                <a:t>a.luvin20@gmail.com           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DAFwUYOdqOw</dc:identifier>
  <dcterms:modified xsi:type="dcterms:W3CDTF">2011-08-01T06:04:30Z</dcterms:modified>
  <cp:revision>1</cp:revision>
  <dc:title>Server less iot PROCESSOR</dc:title>
</cp:coreProperties>
</file>